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2"/>
    <p:sldMasterId id="2147483672" r:id="rId3"/>
  </p:sldMasterIdLst>
  <p:notesMasterIdLst>
    <p:notesMasterId r:id="rId28"/>
  </p:notesMasterIdLst>
  <p:handoutMasterIdLst>
    <p:handoutMasterId r:id="rId29"/>
  </p:handoutMasterIdLst>
  <p:sldIdLst>
    <p:sldId id="256" r:id="rId4"/>
    <p:sldId id="258" r:id="rId5"/>
    <p:sldId id="260" r:id="rId6"/>
    <p:sldId id="259" r:id="rId7"/>
    <p:sldId id="338" r:id="rId8"/>
    <p:sldId id="333" r:id="rId9"/>
    <p:sldId id="320" r:id="rId10"/>
    <p:sldId id="339" r:id="rId11"/>
    <p:sldId id="340" r:id="rId12"/>
    <p:sldId id="334" r:id="rId13"/>
    <p:sldId id="347" r:id="rId14"/>
    <p:sldId id="332" r:id="rId15"/>
    <p:sldId id="343" r:id="rId16"/>
    <p:sldId id="348" r:id="rId17"/>
    <p:sldId id="349" r:id="rId18"/>
    <p:sldId id="344" r:id="rId19"/>
    <p:sldId id="345" r:id="rId20"/>
    <p:sldId id="346" r:id="rId21"/>
    <p:sldId id="335" r:id="rId22"/>
    <p:sldId id="326" r:id="rId23"/>
    <p:sldId id="350" r:id="rId24"/>
    <p:sldId id="352" r:id="rId25"/>
    <p:sldId id="353" r:id="rId26"/>
    <p:sldId id="289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167C"/>
    <a:srgbClr val="360F6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2616" autoAdjust="0"/>
  </p:normalViewPr>
  <p:slideViewPr>
    <p:cSldViewPr snapToGrid="0" snapToObjects="1">
      <p:cViewPr varScale="1">
        <p:scale>
          <a:sx n="102" d="100"/>
          <a:sy n="102" d="100"/>
        </p:scale>
        <p:origin x="3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9" d="100"/>
          <a:sy n="99" d="100"/>
        </p:scale>
        <p:origin x="427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commentAuthors" Target="commentAuthors.xml"/><Relationship Id="rId8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B21D6-C0DA-F045-98C7-4A3852314B13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D53286-AD57-4C41-9915-9A1C8023527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CC30A3-7D1E-CD4E-B28B-3712F0D84D2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2E63C-F0E1-484E-A7C2-FF5DE9B6FB8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2E63C-F0E1-484E-A7C2-FF5DE9B6FB81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80338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2E63C-F0E1-484E-A7C2-FF5DE9B6FB81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36301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60387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63884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61375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3263409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450505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044743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50471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113627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2E63C-F0E1-484E-A7C2-FF5DE9B6FB81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6745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2E63C-F0E1-484E-A7C2-FF5DE9B6FB81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52213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906085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66061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2E63C-F0E1-484E-A7C2-FF5DE9B6FB8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171469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2E63C-F0E1-484E-A7C2-FF5DE9B6FB81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98578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2E63C-F0E1-484E-A7C2-FF5DE9B6FB8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25830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2E63C-F0E1-484E-A7C2-FF5DE9B6FB81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46748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2E63C-F0E1-484E-A7C2-FF5DE9B6FB81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77493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emf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4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F8DF1-F15C-2749-8290-61437E10A184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799F3F-5815-9D4D-81C9-71518D44281C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8811193" y="6229673"/>
            <a:ext cx="2961707" cy="33770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0DB4C-6874-1146-BCC5-E92C17B37F38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889C5-662C-B445-B1B8-FD3CC32A9755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4615146" y="6230004"/>
            <a:ext cx="2961707" cy="33770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555E8C-4AF5-104E-870D-AC4688B80F9A}" type="datetimeFigureOut">
              <a:rPr kumimoji="1" lang="zh-CN" altLang="en-US" smtClean="0"/>
              <a:t>2022-11-21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CE9F9-FE2A-8248-A7D4-B265FDB164F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" y="0"/>
            <a:ext cx="12192000" cy="6858000"/>
          </a:xfrm>
          <a:prstGeom prst="rect">
            <a:avLst/>
          </a:prstGeom>
        </p:spPr>
      </p:pic>
      <p:sp>
        <p:nvSpPr>
          <p:cNvPr id="8" name="标题 1"/>
          <p:cNvSpPr txBox="1"/>
          <p:nvPr/>
        </p:nvSpPr>
        <p:spPr>
          <a:xfrm>
            <a:off x="0" y="2206944"/>
            <a:ext cx="12191998" cy="1049018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9pPr>
          </a:lstStyle>
          <a:p>
            <a:pPr algn="ctr">
              <a:lnSpc>
                <a:spcPct val="100000"/>
              </a:lnSpc>
            </a:pPr>
            <a:endParaRPr lang="en-US" altLang="zh-CN" sz="5400" dirty="0">
              <a:solidFill>
                <a:schemeClr val="accent1"/>
              </a:solidFill>
              <a:cs typeface="+mn-ea"/>
              <a:sym typeface="+mn-lt"/>
            </a:endParaRPr>
          </a:p>
        </p:txBody>
      </p:sp>
      <p:sp>
        <p:nvSpPr>
          <p:cNvPr id="9" name="副标题 2"/>
          <p:cNvSpPr txBox="1"/>
          <p:nvPr/>
        </p:nvSpPr>
        <p:spPr>
          <a:xfrm>
            <a:off x="3138695" y="4001004"/>
            <a:ext cx="5642395" cy="1089345"/>
          </a:xfrm>
          <a:prstGeom prst="rect">
            <a:avLst/>
          </a:prstGeom>
        </p:spPr>
        <p:txBody>
          <a:bodyPr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234440" marR="0" indent="-32004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 panose="020B0604020202020204"/>
              <a:buChar char="•"/>
              <a:defRPr sz="28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indent="0" algn="ctr" hangingPunct="1">
              <a:buNone/>
            </a:pPr>
            <a:r>
              <a:rPr kumimoji="1" lang="en-US" altLang="zh-CN"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2022 </a:t>
            </a:r>
            <a:r>
              <a:rPr kumimoji="1"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 </a:t>
            </a:r>
            <a:r>
              <a:rPr kumimoji="1"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 </a:t>
            </a:r>
            <a:r>
              <a:rPr kumimoji="1"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 </a:t>
            </a:r>
            <a:r>
              <a:rPr kumimoji="1"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22</a:t>
            </a:r>
            <a:r>
              <a:rPr kumimoji="1"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10" name="副标题 2"/>
          <p:cNvSpPr txBox="1"/>
          <p:nvPr/>
        </p:nvSpPr>
        <p:spPr>
          <a:xfrm>
            <a:off x="1596738" y="3170502"/>
            <a:ext cx="8998521" cy="4694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56E2484-DDCC-4677-A17B-E39FF8B8EDC8}"/>
              </a:ext>
            </a:extLst>
          </p:cNvPr>
          <p:cNvSpPr txBox="1"/>
          <p:nvPr/>
        </p:nvSpPr>
        <p:spPr>
          <a:xfrm>
            <a:off x="661986" y="2090200"/>
            <a:ext cx="115300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</a:rPr>
              <a:t>《</a:t>
            </a:r>
            <a:r>
              <a:rPr lang="zh-CN" altLang="en-US" sz="3600" b="0" i="0" dirty="0">
                <a:solidFill>
                  <a:schemeClr val="bg1"/>
                </a:solidFill>
                <a:effectLst/>
                <a:ea typeface="宋体" panose="02010600030101010101" pitchFamily="2" charset="-122"/>
              </a:rPr>
              <a:t>基于机器学习的</a:t>
            </a:r>
            <a:r>
              <a:rPr lang="en-US" altLang="zh-CN" sz="3600" b="0" i="0" dirty="0" err="1">
                <a:solidFill>
                  <a:schemeClr val="bg1"/>
                </a:solidFill>
                <a:effectLst/>
                <a:ea typeface="宋体" panose="02010600030101010101" pitchFamily="2" charset="-122"/>
              </a:rPr>
              <a:t>NiCoFe</a:t>
            </a:r>
            <a:r>
              <a:rPr lang="zh-CN" altLang="en-US" sz="3600" b="0" i="0" dirty="0">
                <a:solidFill>
                  <a:schemeClr val="bg1"/>
                </a:solidFill>
                <a:effectLst/>
                <a:ea typeface="宋体" panose="02010600030101010101" pitchFamily="2" charset="-122"/>
              </a:rPr>
              <a:t>氧化物催化剂析氧活性预测</a:t>
            </a:r>
            <a:r>
              <a:rPr lang="en-US" altLang="zh-CN" sz="3600" b="1" dirty="0">
                <a:solidFill>
                  <a:schemeClr val="bg1"/>
                </a:solidFill>
              </a:rPr>
              <a:t>》</a:t>
            </a:r>
            <a:endParaRPr lang="zh-CN" altLang="en-US" sz="3600" b="1" dirty="0">
              <a:solidFill>
                <a:schemeClr val="bg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79766F0-3622-4D27-9CD4-83C865531D71}"/>
              </a:ext>
            </a:extLst>
          </p:cNvPr>
          <p:cNvSpPr txBox="1"/>
          <p:nvPr/>
        </p:nvSpPr>
        <p:spPr>
          <a:xfrm>
            <a:off x="5086762" y="3188946"/>
            <a:ext cx="36283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论文复现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76"/>
          <p:cNvSpPr txBox="1"/>
          <p:nvPr/>
        </p:nvSpPr>
        <p:spPr>
          <a:xfrm>
            <a:off x="4618672" y="1735108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</a:t>
            </a:r>
          </a:p>
        </p:txBody>
      </p:sp>
      <p:sp>
        <p:nvSpPr>
          <p:cNvPr id="27" name="矩形 26"/>
          <p:cNvSpPr/>
          <p:nvPr/>
        </p:nvSpPr>
        <p:spPr>
          <a:xfrm>
            <a:off x="4381343" y="3822404"/>
            <a:ext cx="35588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Reproduction process</a:t>
            </a:r>
          </a:p>
        </p:txBody>
      </p:sp>
      <p:sp>
        <p:nvSpPr>
          <p:cNvPr id="28" name="TextBox 76"/>
          <p:cNvSpPr txBox="1"/>
          <p:nvPr/>
        </p:nvSpPr>
        <p:spPr>
          <a:xfrm>
            <a:off x="4036045" y="3132210"/>
            <a:ext cx="4249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复现过程</a:t>
            </a:r>
          </a:p>
        </p:txBody>
      </p:sp>
    </p:spTree>
    <p:extLst>
      <p:ext uri="{BB962C8B-B14F-4D97-AF65-F5344CB8AC3E}">
        <p14:creationId xmlns:p14="http://schemas.microsoft.com/office/powerpoint/2010/main" val="39744826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6">
            <a:extLst>
              <a:ext uri="{FF2B5EF4-FFF2-40B4-BE49-F238E27FC236}">
                <a16:creationId xmlns:a16="http://schemas.microsoft.com/office/drawing/2014/main" id="{B819BB28-5BB1-4188-88AD-4BA99AE7B818}"/>
              </a:ext>
            </a:extLst>
          </p:cNvPr>
          <p:cNvSpPr txBox="1"/>
          <p:nvPr/>
        </p:nvSpPr>
        <p:spPr>
          <a:xfrm>
            <a:off x="222896" y="142438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复现过程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45CD3-5117-83FA-56D8-8362F631E173}"/>
              </a:ext>
            </a:extLst>
          </p:cNvPr>
          <p:cNvSpPr txBox="1"/>
          <p:nvPr/>
        </p:nvSpPr>
        <p:spPr>
          <a:xfrm>
            <a:off x="195103" y="92939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数据预处理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3025D7-77F3-0248-F6F6-8221B5593F89}"/>
              </a:ext>
            </a:extLst>
          </p:cNvPr>
          <p:cNvSpPr txBox="1"/>
          <p:nvPr/>
        </p:nvSpPr>
        <p:spPr>
          <a:xfrm>
            <a:off x="0" y="1500072"/>
            <a:ext cx="3176833" cy="17932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从论文中直接复制得到的数据存在不同行的小数点分离的问题，需要自己构建规则进行预处理。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259C52F-6FC6-B6C3-DBFE-46D827850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341" y="775328"/>
            <a:ext cx="8926659" cy="209749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925F78F-215E-0411-70B8-6C453731F4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293320"/>
            <a:ext cx="4309277" cy="316555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E8794B7-E606-B908-147E-DE7460995B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4968" y="4375800"/>
            <a:ext cx="7662764" cy="1706872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DEB67825-C097-9FD3-644B-01E2CA9D78FD}"/>
              </a:ext>
            </a:extLst>
          </p:cNvPr>
          <p:cNvSpPr txBox="1"/>
          <p:nvPr/>
        </p:nvSpPr>
        <p:spPr>
          <a:xfrm>
            <a:off x="4378617" y="3892653"/>
            <a:ext cx="7008215" cy="4636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处理完成得到的数据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2090304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6">
            <a:extLst>
              <a:ext uri="{FF2B5EF4-FFF2-40B4-BE49-F238E27FC236}">
                <a16:creationId xmlns:a16="http://schemas.microsoft.com/office/drawing/2014/main" id="{B819BB28-5BB1-4188-88AD-4BA99AE7B818}"/>
              </a:ext>
            </a:extLst>
          </p:cNvPr>
          <p:cNvSpPr txBox="1"/>
          <p:nvPr/>
        </p:nvSpPr>
        <p:spPr>
          <a:xfrm>
            <a:off x="222896" y="142438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复现过程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45CD3-5117-83FA-56D8-8362F631E173}"/>
              </a:ext>
            </a:extLst>
          </p:cNvPr>
          <p:cNvSpPr txBox="1"/>
          <p:nvPr/>
        </p:nvSpPr>
        <p:spPr>
          <a:xfrm>
            <a:off x="195103" y="92939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数据分析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3025D7-77F3-0248-F6F6-8221B5593F89}"/>
              </a:ext>
            </a:extLst>
          </p:cNvPr>
          <p:cNvSpPr txBox="1"/>
          <p:nvPr/>
        </p:nvSpPr>
        <p:spPr>
          <a:xfrm>
            <a:off x="0" y="1500072"/>
            <a:ext cx="3176833" cy="1350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基于皮尔逊相关系数，计算不同特征之间以及和过电位的相关系数。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7E9E443C-5B73-E2E6-A47C-A2A8D78107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3469" y="929396"/>
            <a:ext cx="8118339" cy="541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1281789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6">
            <a:extLst>
              <a:ext uri="{FF2B5EF4-FFF2-40B4-BE49-F238E27FC236}">
                <a16:creationId xmlns:a16="http://schemas.microsoft.com/office/drawing/2014/main" id="{B819BB28-5BB1-4188-88AD-4BA99AE7B818}"/>
              </a:ext>
            </a:extLst>
          </p:cNvPr>
          <p:cNvSpPr txBox="1"/>
          <p:nvPr/>
        </p:nvSpPr>
        <p:spPr>
          <a:xfrm>
            <a:off x="222896" y="142438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复现过程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45CD3-5117-83FA-56D8-8362F631E173}"/>
              </a:ext>
            </a:extLst>
          </p:cNvPr>
          <p:cNvSpPr txBox="1"/>
          <p:nvPr/>
        </p:nvSpPr>
        <p:spPr>
          <a:xfrm>
            <a:off x="195103" y="92939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数据分析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3025D7-77F3-0248-F6F6-8221B5593F89}"/>
              </a:ext>
            </a:extLst>
          </p:cNvPr>
          <p:cNvSpPr txBox="1"/>
          <p:nvPr/>
        </p:nvSpPr>
        <p:spPr>
          <a:xfrm>
            <a:off x="0" y="1500072"/>
            <a:ext cx="3176833" cy="1350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基于皮尔逊相关系数，计算不同特征之间以及和过电位的相关系数，并进行聚类。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82889CD-DA85-3BF2-3BBD-44021DAF9E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010" y="999241"/>
            <a:ext cx="5443979" cy="5443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164613"/>
      </p:ext>
    </p:extLst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6">
            <a:extLst>
              <a:ext uri="{FF2B5EF4-FFF2-40B4-BE49-F238E27FC236}">
                <a16:creationId xmlns:a16="http://schemas.microsoft.com/office/drawing/2014/main" id="{B819BB28-5BB1-4188-88AD-4BA99AE7B818}"/>
              </a:ext>
            </a:extLst>
          </p:cNvPr>
          <p:cNvSpPr txBox="1"/>
          <p:nvPr/>
        </p:nvSpPr>
        <p:spPr>
          <a:xfrm>
            <a:off x="222896" y="142438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复现过程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45CD3-5117-83FA-56D8-8362F631E173}"/>
              </a:ext>
            </a:extLst>
          </p:cNvPr>
          <p:cNvSpPr txBox="1"/>
          <p:nvPr/>
        </p:nvSpPr>
        <p:spPr>
          <a:xfrm>
            <a:off x="195103" y="92939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模型介绍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B83025D7-77F3-0248-F6F6-8221B5593F89}"/>
                  </a:ext>
                </a:extLst>
              </p:cNvPr>
              <p:cNvSpPr txBox="1"/>
              <p:nvPr/>
            </p:nvSpPr>
            <p:spPr>
              <a:xfrm>
                <a:off x="195103" y="1579598"/>
                <a:ext cx="4037532" cy="465031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just">
                  <a:lnSpc>
                    <a:spcPct val="160000"/>
                  </a:lnSpc>
                </a:pPr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对于第</a:t>
                </a:r>
                <a:r>
                  <a:rPr lang="en-US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N</a:t>
                </a:r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层，</a:t>
                </a:r>
                <a:r>
                  <a:rPr lang="zh-CN" altLang="en-US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融合</a:t>
                </a:r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模型，假设对于其中每个模型的输入为：</a:t>
                </a:r>
                <a14:m>
                  <m:oMath xmlns:m="http://schemas.openxmlformats.org/officeDocument/2006/math">
                    <m:r>
                      <a:rPr lang="en-US" altLang="zh-CN" sz="1800" i="1" kern="100">
                        <a:effectLst/>
                        <a:latin typeface="Cambria Math" panose="02040503050406030204" pitchFamily="18" charset="0"/>
                        <a:ea typeface="华文楷体" panose="02010600040101010101" pitchFamily="2" charset="-122"/>
                        <a:cs typeface="Times New Roman" panose="02020603050405020304" pitchFamily="18" charset="0"/>
                      </a:rPr>
                      <m:t>𝐼𝑛</m:t>
                    </m:r>
                    <m:acc>
                      <m:accPr>
                        <m:chr m:val="⃗"/>
                        <m:ctrlPr>
                          <a:rPr lang="zh-CN" altLang="zh-CN" sz="1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𝑝𝑢</m:t>
                        </m:r>
                      </m:e>
                    </m:acc>
                    <m:sSub>
                      <m:sSubPr>
                        <m:ctrlPr>
                          <a:rPr lang="zh-CN" altLang="zh-CN" sz="1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b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𝑁</m:t>
                        </m:r>
                      </m:sub>
                    </m:sSub>
                  </m:oMath>
                </a14:m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，对应的权重为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zh-CN" altLang="zh-CN" sz="1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𝐼𝑛𝑝𝑢𝑡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𝑁</m:t>
                        </m:r>
                      </m:sub>
                    </m:sSub>
                  </m:oMath>
                </a14:m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，输出预测结果为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zh-CN" altLang="zh-CN" sz="1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zh-CN" altLang="zh-CN" sz="1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b>
                        </m:sSub>
                      </m:e>
                    </m:acc>
                  </m:oMath>
                </a14:m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，其中</a:t>
                </a:r>
                <a:r>
                  <a:rPr lang="en-US" altLang="zh-CN" sz="1800" kern="100" dirty="0" err="1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i</a:t>
                </a:r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为该层的所有模型的编号，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zh-CN" altLang="zh-CN" sz="1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accPr>
                      <m:e>
                        <m:sSub>
                          <m:sSubPr>
                            <m:ctrlPr>
                              <a:rPr lang="zh-CN" altLang="zh-CN" sz="1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𝑊</m:t>
                            </m:r>
                          </m:e>
                          <m:sub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b>
                        </m:sSub>
                      </m:e>
                    </m:acc>
                  </m:oMath>
                </a14:m>
                <a:r>
                  <a:rPr lang="en-US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 </a:t>
                </a:r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为其对应的权重。则第</a:t>
                </a:r>
                <a:r>
                  <a:rPr lang="en-US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N+1</a:t>
                </a:r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层的输入为：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limLoc m:val="subSup"/>
                        <m:supHide m:val="on"/>
                        <m:ctrlPr>
                          <a:rPr lang="zh-CN" altLang="zh-CN" sz="1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>
                        <m:sSub>
                          <m:sSubPr>
                            <m:ctrlPr>
                              <a:rPr lang="zh-CN" altLang="zh-CN" sz="1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∀</m:t>
                            </m:r>
                          </m:e>
                          <m:sub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</m:sub>
                      <m:sup/>
                      <m:e>
                        <m:acc>
                          <m:accPr>
                            <m:chr m:val="⃗"/>
                            <m:ctrlPr>
                              <a:rPr lang="zh-CN" altLang="zh-CN" sz="1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zh-CN" altLang="zh-CN" sz="1800" i="1" kern="100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800" i="1" kern="100">
                                    <a:effectLst/>
                                    <a:latin typeface="Cambria Math" panose="02040503050406030204" pitchFamily="18" charset="0"/>
                                    <a:ea typeface="华文楷体" panose="02010600040101010101" pitchFamily="2" charset="-122"/>
                                    <a:cs typeface="Times New Roman" panose="02020603050405020304" pitchFamily="18" charset="0"/>
                                  </a:rPr>
                                  <m:t>𝑃</m:t>
                                </m:r>
                              </m:e>
                              <m:sub>
                                <m:r>
                                  <a:rPr lang="en-US" altLang="zh-CN" sz="1800" i="1" kern="100">
                                    <a:effectLst/>
                                    <a:latin typeface="Cambria Math" panose="02040503050406030204" pitchFamily="18" charset="0"/>
                                    <a:ea typeface="华文楷体" panose="0201060004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en-US" altLang="zh-CN" sz="1800" i="1" kern="100">
                                    <a:effectLst/>
                                    <a:latin typeface="Cambria Math" panose="02040503050406030204" pitchFamily="18" charset="0"/>
                                    <a:ea typeface="华文楷体" panose="02010600040101010101" pitchFamily="2" charset="-122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US" altLang="zh-CN" sz="1800" i="1" kern="100">
                                    <a:effectLst/>
                                    <a:latin typeface="Cambria Math" panose="02040503050406030204" pitchFamily="18" charset="0"/>
                                    <a:ea typeface="华文楷体" panose="02010600040101010101" pitchFamily="2" charset="-122"/>
                                    <a:cs typeface="Times New Roman" panose="02020603050405020304" pitchFamily="18" charset="0"/>
                                  </a:rPr>
                                  <m:t>𝑁</m:t>
                                </m:r>
                              </m:sub>
                            </m:sSub>
                          </m:e>
                        </m:acc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∙</m:t>
                        </m:r>
                        <m:acc>
                          <m:accPr>
                            <m:chr m:val="⃗"/>
                            <m:ctrlPr>
                              <a:rPr lang="zh-CN" altLang="zh-CN" sz="1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sSub>
                              <m:sSubPr>
                                <m:ctrlPr>
                                  <a:rPr lang="zh-CN" altLang="zh-CN" sz="1800" i="1" kern="100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1800" i="1" kern="100">
                                    <a:effectLst/>
                                    <a:latin typeface="Cambria Math" panose="02040503050406030204" pitchFamily="18" charset="0"/>
                                    <a:ea typeface="华文楷体" panose="02010600040101010101" pitchFamily="2" charset="-122"/>
                                    <a:cs typeface="Times New Roman" panose="02020603050405020304" pitchFamily="18" charset="0"/>
                                  </a:rPr>
                                  <m:t>𝑊</m:t>
                                </m:r>
                              </m:e>
                              <m:sub>
                                <m:r>
                                  <a:rPr lang="en-US" altLang="zh-CN" sz="1800" i="1" kern="100">
                                    <a:effectLst/>
                                    <a:latin typeface="Cambria Math" panose="02040503050406030204" pitchFamily="18" charset="0"/>
                                    <a:ea typeface="华文楷体" panose="02010600040101010101" pitchFamily="2" charset="-122"/>
                                    <a:cs typeface="Times New Roman" panose="02020603050405020304" pitchFamily="18" charset="0"/>
                                  </a:rPr>
                                  <m:t>𝑖</m:t>
                                </m:r>
                                <m:r>
                                  <a:rPr lang="en-US" altLang="zh-CN" sz="1800" i="1" kern="100">
                                    <a:effectLst/>
                                    <a:latin typeface="Cambria Math" panose="02040503050406030204" pitchFamily="18" charset="0"/>
                                    <a:ea typeface="华文楷体" panose="02010600040101010101" pitchFamily="2" charset="-122"/>
                                    <a:cs typeface="Times New Roman" panose="02020603050405020304" pitchFamily="18" charset="0"/>
                                  </a:rPr>
                                  <m:t>,</m:t>
                                </m:r>
                                <m:r>
                                  <a:rPr lang="en-US" altLang="zh-CN" sz="1800" i="1" kern="100">
                                    <a:effectLst/>
                                    <a:latin typeface="Cambria Math" panose="02040503050406030204" pitchFamily="18" charset="0"/>
                                    <a:ea typeface="华文楷体" panose="02010600040101010101" pitchFamily="2" charset="-122"/>
                                    <a:cs typeface="Times New Roman" panose="02020603050405020304" pitchFamily="18" charset="0"/>
                                  </a:rPr>
                                  <m:t>𝑁</m:t>
                                </m:r>
                              </m:sub>
                            </m:sSub>
                          </m:e>
                        </m:acc>
                        <m:r>
                          <a:rPr lang="en-US" altLang="zh-CN" sz="1800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𝐼𝑛</m:t>
                        </m:r>
                        <m:acc>
                          <m:accPr>
                            <m:chr m:val="⃗"/>
                            <m:ctrlPr>
                              <a:rPr lang="zh-CN" altLang="zh-CN" sz="1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𝑝𝑢</m:t>
                            </m:r>
                          </m:e>
                        </m:acc>
                        <m:sSub>
                          <m:sSubPr>
                            <m:ctrlPr>
                              <a:rPr lang="zh-CN" altLang="zh-CN" sz="1800" i="1" kern="100">
                                <a:effectLst/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b>
                            <m:r>
                              <a:rPr lang="en-US" altLang="zh-CN" sz="1800" i="1" kern="100">
                                <a:effectLst/>
                                <a:latin typeface="Cambria Math" panose="02040503050406030204" pitchFamily="18" charset="0"/>
                                <a:ea typeface="华文楷体" panose="02010600040101010101" pitchFamily="2" charset="-122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sub>
                        </m:sSub>
                      </m:e>
                    </m:nary>
                    <m:sSub>
                      <m:sSubPr>
                        <m:ctrlPr>
                          <a:rPr lang="zh-CN" altLang="zh-CN" sz="1800" i="1" kern="100">
                            <a:effectLst/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𝑊</m:t>
                        </m:r>
                      </m:e>
                      <m:sub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𝐼𝑛𝑝𝑢𝑡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altLang="zh-CN" sz="1800" i="1" kern="100">
                            <a:effectLst/>
                            <a:latin typeface="Cambria Math" panose="02040503050406030204" pitchFamily="18" charset="0"/>
                            <a:ea typeface="华文楷体" panose="02010600040101010101" pitchFamily="2" charset="-122"/>
                            <a:cs typeface="Times New Roman" panose="02020603050405020304" pitchFamily="18" charset="0"/>
                          </a:rPr>
                          <m:t>𝑁</m:t>
                        </m:r>
                      </m:sub>
                    </m:sSub>
                  </m:oMath>
                </a14:m>
                <a:r>
                  <a:rPr lang="en-US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 , </a:t>
                </a:r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并且我们将数据集分为</a:t>
                </a:r>
                <a:r>
                  <a:rPr lang="en-US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k</a:t>
                </a:r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块，对不同的模型进行</a:t>
                </a:r>
                <a:r>
                  <a:rPr lang="en-US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k</a:t>
                </a:r>
                <a:r>
                  <a:rPr lang="zh-CN" altLang="zh-CN" sz="1800" kern="100" dirty="0">
                    <a:effectLst/>
                    <a:latin typeface="黑体" panose="02010609060101010101" pitchFamily="49" charset="-122"/>
                    <a:ea typeface="黑体" panose="02010609060101010101" pitchFamily="49" charset="-122"/>
                    <a:cs typeface="Times New Roman" panose="02020603050405020304" pitchFamily="18" charset="0"/>
                  </a:rPr>
                  <a:t>折交叉验证。通过该操作可以减少方差和降低过拟合。</a:t>
                </a:r>
              </a:p>
              <a:p>
                <a:pPr algn="just">
                  <a:lnSpc>
                    <a:spcPct val="160000"/>
                  </a:lnSpc>
                </a:pPr>
                <a:endParaRPr lang="en-US" altLang="zh-CN" sz="1400" dirty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mc:Choice>
        <mc:Fallback xmlns="">
          <p:sp>
            <p:nvSpPr>
              <p:cNvPr id="3" name="文本框 2">
                <a:extLst>
                  <a:ext uri="{FF2B5EF4-FFF2-40B4-BE49-F238E27FC236}">
                    <a16:creationId xmlns:a16="http://schemas.microsoft.com/office/drawing/2014/main" id="{B83025D7-77F3-0248-F6F6-8221B5593F8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5103" y="1579598"/>
                <a:ext cx="4037532" cy="4650312"/>
              </a:xfrm>
              <a:prstGeom prst="rect">
                <a:avLst/>
              </a:prstGeom>
              <a:blipFill>
                <a:blip r:embed="rId3"/>
                <a:stretch>
                  <a:fillRect l="-8308" r="-694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图片 4">
            <a:extLst>
              <a:ext uri="{FF2B5EF4-FFF2-40B4-BE49-F238E27FC236}">
                <a16:creationId xmlns:a16="http://schemas.microsoft.com/office/drawing/2014/main" id="{6D5A2D80-3300-80C5-90ED-012FE71B88D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471" y="824224"/>
            <a:ext cx="6625816" cy="193129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B74DEAC4-4741-1392-B1C8-87FE51F76A5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471" y="2881150"/>
            <a:ext cx="3790530" cy="329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429833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6">
            <a:extLst>
              <a:ext uri="{FF2B5EF4-FFF2-40B4-BE49-F238E27FC236}">
                <a16:creationId xmlns:a16="http://schemas.microsoft.com/office/drawing/2014/main" id="{B819BB28-5BB1-4188-88AD-4BA99AE7B818}"/>
              </a:ext>
            </a:extLst>
          </p:cNvPr>
          <p:cNvSpPr txBox="1"/>
          <p:nvPr/>
        </p:nvSpPr>
        <p:spPr>
          <a:xfrm>
            <a:off x="222896" y="142438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复现过程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45CD3-5117-83FA-56D8-8362F631E173}"/>
              </a:ext>
            </a:extLst>
          </p:cNvPr>
          <p:cNvSpPr txBox="1"/>
          <p:nvPr/>
        </p:nvSpPr>
        <p:spPr>
          <a:xfrm>
            <a:off x="195103" y="92939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模型介绍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D1131735-88E3-248E-39FF-81B0A4F5DAE5}"/>
              </a:ext>
            </a:extLst>
          </p:cNvPr>
          <p:cNvSpPr txBox="1"/>
          <p:nvPr/>
        </p:nvSpPr>
        <p:spPr>
          <a:xfrm>
            <a:off x="1653108" y="941255"/>
            <a:ext cx="864096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304800" algn="just"/>
            <a:r>
              <a:rPr lang="zh-CN" altLang="zh-CN" sz="18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实际实现上，通过</a:t>
            </a:r>
            <a:r>
              <a:rPr lang="en-US" altLang="zh-CN" sz="18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k</a:t>
            </a:r>
            <a:r>
              <a:rPr lang="zh-CN" altLang="zh-CN" sz="18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倍集成袋装的方法来实现模型，将数据随机划分为</a:t>
            </a:r>
            <a:r>
              <a:rPr lang="en-US" altLang="zh-CN" sz="18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k</a:t>
            </a:r>
            <a:r>
              <a:rPr lang="zh-CN" altLang="zh-CN" sz="18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块，对不同的数据块通过模型进行训练产生</a:t>
            </a:r>
            <a:r>
              <a:rPr lang="en-US" altLang="zh-CN" sz="18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k</a:t>
            </a:r>
            <a:r>
              <a:rPr lang="zh-CN" altLang="zh-CN" sz="18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个副本。由于进行小批量数据采样使用的是可放回式随机采样，所以从统计学上，对于每个训练的模型，都存在未被用于训练的数据。</a:t>
            </a:r>
            <a:r>
              <a:rPr lang="en-US" altLang="zh-CN" sz="18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(OFF: out of fold)</a:t>
            </a:r>
            <a:r>
              <a:rPr lang="zh-CN" altLang="zh-CN" sz="1800" kern="100" dirty="0">
                <a:effectLst/>
                <a:latin typeface="华文楷体" panose="02010600040101010101" pitchFamily="2" charset="-122"/>
                <a:ea typeface="华文楷体" panose="02010600040101010101" pitchFamily="2" charset="-122"/>
                <a:cs typeface="Times New Roman" panose="02020603050405020304" pitchFamily="18" charset="0"/>
              </a:rPr>
              <a:t>本文将这部分数据拿出来作为更高层的测试集。</a:t>
            </a:r>
          </a:p>
          <a:p>
            <a:r>
              <a:rPr lang="zh-CN" altLang="zh-CN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该多层融合模型实际采用的策略如</a:t>
            </a:r>
            <a:r>
              <a:rPr lang="en-US" altLang="zh-CN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Algorithm1</a:t>
            </a:r>
            <a:r>
              <a:rPr lang="zh-CN" altLang="zh-CN" sz="18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，伪代码如下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CBF8884-8B94-54C5-EDC7-8F894D1090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3691" y="2325738"/>
            <a:ext cx="6071897" cy="408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490163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6">
            <a:extLst>
              <a:ext uri="{FF2B5EF4-FFF2-40B4-BE49-F238E27FC236}">
                <a16:creationId xmlns:a16="http://schemas.microsoft.com/office/drawing/2014/main" id="{B819BB28-5BB1-4188-88AD-4BA99AE7B818}"/>
              </a:ext>
            </a:extLst>
          </p:cNvPr>
          <p:cNvSpPr txBox="1"/>
          <p:nvPr/>
        </p:nvSpPr>
        <p:spPr>
          <a:xfrm>
            <a:off x="222896" y="142438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复现过程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45CD3-5117-83FA-56D8-8362F631E173}"/>
              </a:ext>
            </a:extLst>
          </p:cNvPr>
          <p:cNvSpPr txBox="1"/>
          <p:nvPr/>
        </p:nvSpPr>
        <p:spPr>
          <a:xfrm>
            <a:off x="195103" y="92939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模型训练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83025D7-77F3-0248-F6F6-8221B5593F89}"/>
              </a:ext>
            </a:extLst>
          </p:cNvPr>
          <p:cNvSpPr txBox="1"/>
          <p:nvPr/>
        </p:nvSpPr>
        <p:spPr>
          <a:xfrm>
            <a:off x="197177" y="1391062"/>
            <a:ext cx="2206657" cy="45177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将过电位作为目标，使用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ExtraTreesMSE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LightGBMXT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LightGBMLarge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CatBoost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RandomForestMSE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WeightedEnsemble_L2</a:t>
            </a:r>
          </a:p>
          <a:p>
            <a:pPr algn="just">
              <a:lnSpc>
                <a:spcPct val="160000"/>
              </a:lnSpc>
            </a:pPr>
            <a:r>
              <a:rPr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LightGBM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NeuralNetTorch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XGBoost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KNeighborsDist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KNeighborsUnif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en-US" altLang="zh-CN" sz="1400" dirty="0" err="1">
                <a:latin typeface="黑体" panose="02010609060101010101" pitchFamily="49" charset="-122"/>
                <a:ea typeface="黑体" panose="02010609060101010101" pitchFamily="49" charset="-122"/>
              </a:rPr>
              <a:t>NeuralNetFastAI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F5A06-CEA4-B053-1C72-84E9BF80259F}"/>
              </a:ext>
            </a:extLst>
          </p:cNvPr>
          <p:cNvSpPr txBox="1"/>
          <p:nvPr/>
        </p:nvSpPr>
        <p:spPr>
          <a:xfrm>
            <a:off x="1717593" y="1716355"/>
            <a:ext cx="1434169" cy="21047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等模型训练。划分训练集和测试集和验证集比例为</a:t>
            </a:r>
            <a:r>
              <a:rPr lang="en-US" altLang="zh-CN" sz="1400" dirty="0">
                <a:latin typeface="黑体" panose="02010609060101010101" pitchFamily="49" charset="-122"/>
                <a:ea typeface="黑体" panose="02010609060101010101" pitchFamily="49" charset="-122"/>
              </a:rPr>
              <a:t>7:2:1</a:t>
            </a:r>
            <a:r>
              <a:rPr lang="zh-CN" altLang="en-US" sz="1400" dirty="0">
                <a:latin typeface="黑体" panose="02010609060101010101" pitchFamily="49" charset="-122"/>
                <a:ea typeface="黑体" panose="02010609060101010101" pitchFamily="49" charset="-122"/>
              </a:rPr>
              <a:t>。在测试集和验证集上进行测试。</a:t>
            </a:r>
            <a:endParaRPr lang="en-US" altLang="zh-CN" sz="1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B9D689C1-07CE-88C6-281D-16AD84B5E1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4741" y="-142438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285831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6">
            <a:extLst>
              <a:ext uri="{FF2B5EF4-FFF2-40B4-BE49-F238E27FC236}">
                <a16:creationId xmlns:a16="http://schemas.microsoft.com/office/drawing/2014/main" id="{B819BB28-5BB1-4188-88AD-4BA99AE7B818}"/>
              </a:ext>
            </a:extLst>
          </p:cNvPr>
          <p:cNvSpPr txBox="1"/>
          <p:nvPr/>
        </p:nvSpPr>
        <p:spPr>
          <a:xfrm>
            <a:off x="222896" y="142438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复现过程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45CD3-5117-83FA-56D8-8362F631E173}"/>
              </a:ext>
            </a:extLst>
          </p:cNvPr>
          <p:cNvSpPr txBox="1"/>
          <p:nvPr/>
        </p:nvSpPr>
        <p:spPr>
          <a:xfrm>
            <a:off x="195103" y="92939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模型测试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F5A06-CEA4-B053-1C72-84E9BF80259F}"/>
              </a:ext>
            </a:extLst>
          </p:cNvPr>
          <p:cNvSpPr txBox="1"/>
          <p:nvPr/>
        </p:nvSpPr>
        <p:spPr>
          <a:xfrm>
            <a:off x="79430" y="1521801"/>
            <a:ext cx="1531445" cy="3968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使用前面训练好的各个模型，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在测试集上测试各个模型的拟合效果。可以看到在所有模型中。可以看出</a:t>
            </a:r>
            <a:r>
              <a:rPr lang="en-US" altLang="zh-CN" sz="1600" dirty="0" err="1">
                <a:latin typeface="黑体" panose="02010609060101010101" pitchFamily="49" charset="-122"/>
                <a:ea typeface="黑体" panose="02010609060101010101" pitchFamily="49" charset="-122"/>
              </a:rPr>
              <a:t>CatBoost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和加权融合模型的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RMSE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最小。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4CE619B-3598-A608-682D-92752B14C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570" y="15845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937887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6">
            <a:extLst>
              <a:ext uri="{FF2B5EF4-FFF2-40B4-BE49-F238E27FC236}">
                <a16:creationId xmlns:a16="http://schemas.microsoft.com/office/drawing/2014/main" id="{B819BB28-5BB1-4188-88AD-4BA99AE7B818}"/>
              </a:ext>
            </a:extLst>
          </p:cNvPr>
          <p:cNvSpPr txBox="1"/>
          <p:nvPr/>
        </p:nvSpPr>
        <p:spPr>
          <a:xfrm>
            <a:off x="222896" y="142438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复现过程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45CD3-5117-83FA-56D8-8362F631E173}"/>
              </a:ext>
            </a:extLst>
          </p:cNvPr>
          <p:cNvSpPr txBox="1"/>
          <p:nvPr/>
        </p:nvSpPr>
        <p:spPr>
          <a:xfrm>
            <a:off x="195103" y="92939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过电位预测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F5A06-CEA4-B053-1C72-84E9BF80259F}"/>
              </a:ext>
            </a:extLst>
          </p:cNvPr>
          <p:cNvSpPr txBox="1"/>
          <p:nvPr/>
        </p:nvSpPr>
        <p:spPr>
          <a:xfrm>
            <a:off x="195103" y="1582448"/>
            <a:ext cx="1897648" cy="3574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最后基于前文中误差最小的加权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stack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模型，进行训练集和测试机的过电位预测。可以看出，在训练集上，基本偏离较小，拟合较好，在测试集上偏离较大一点。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B990118-FBC8-3323-E516-9AF5FE379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1006" y="142438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346594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76"/>
          <p:cNvSpPr txBox="1"/>
          <p:nvPr/>
        </p:nvSpPr>
        <p:spPr>
          <a:xfrm>
            <a:off x="4618671" y="1735108"/>
            <a:ext cx="29546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</a:t>
            </a:r>
          </a:p>
        </p:txBody>
      </p:sp>
      <p:sp>
        <p:nvSpPr>
          <p:cNvPr id="27" name="矩形 26"/>
          <p:cNvSpPr/>
          <p:nvPr/>
        </p:nvSpPr>
        <p:spPr>
          <a:xfrm>
            <a:off x="4165694" y="3808793"/>
            <a:ext cx="38606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Follow up research plan</a:t>
            </a:r>
          </a:p>
        </p:txBody>
      </p:sp>
      <p:sp>
        <p:nvSpPr>
          <p:cNvPr id="28" name="TextBox 76"/>
          <p:cNvSpPr txBox="1"/>
          <p:nvPr/>
        </p:nvSpPr>
        <p:spPr>
          <a:xfrm>
            <a:off x="3971273" y="3132210"/>
            <a:ext cx="4249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后续研究计划</a:t>
            </a:r>
          </a:p>
        </p:txBody>
      </p:sp>
    </p:spTree>
    <p:extLst>
      <p:ext uri="{BB962C8B-B14F-4D97-AF65-F5344CB8AC3E}">
        <p14:creationId xmlns:p14="http://schemas.microsoft.com/office/powerpoint/2010/main" val="235518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1"/>
          <p:cNvSpPr txBox="1"/>
          <p:nvPr/>
        </p:nvSpPr>
        <p:spPr>
          <a:xfrm>
            <a:off x="1650808" y="2350033"/>
            <a:ext cx="2645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en-US" altLang="zh-CN" sz="5400" b="1" dirty="0">
              <a:solidFill>
                <a:srgbClr val="77167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35211" y="3218635"/>
            <a:ext cx="275165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</a:p>
        </p:txBody>
      </p:sp>
      <p:sp>
        <p:nvSpPr>
          <p:cNvPr id="7" name="文本框 13"/>
          <p:cNvSpPr txBox="1"/>
          <p:nvPr/>
        </p:nvSpPr>
        <p:spPr>
          <a:xfrm>
            <a:off x="5470666" y="1236523"/>
            <a:ext cx="655949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srgbClr val="77167C"/>
                </a:solidFill>
                <a:effectLst/>
                <a:uLnTx/>
                <a:uFillTx/>
                <a:latin typeface="Impact" panose="020B0806030902050204" pitchFamily="34" charset="0"/>
                <a:ea typeface="Impact Label" panose="02000000000000000000" pitchFamily="2" charset="0"/>
                <a:cs typeface="+mn-cs"/>
              </a:rPr>
              <a:t>01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77167C"/>
              </a:solidFill>
              <a:effectLst/>
              <a:uLnTx/>
              <a:uFillTx/>
              <a:latin typeface="Impact" panose="020B0806030902050204" pitchFamily="34" charset="0"/>
              <a:ea typeface="Impact Label" panose="02000000000000000000" pitchFamily="2" charset="0"/>
              <a:cs typeface="+mn-cs"/>
            </a:endParaRPr>
          </a:p>
        </p:txBody>
      </p:sp>
      <p:sp>
        <p:nvSpPr>
          <p:cNvPr id="10" name="文本框 16"/>
          <p:cNvSpPr txBox="1"/>
          <p:nvPr/>
        </p:nvSpPr>
        <p:spPr>
          <a:xfrm>
            <a:off x="5485093" y="2326216"/>
            <a:ext cx="718466" cy="707886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1" hangingPunct="1"/>
            <a:r>
              <a:rPr lang="en-US" altLang="zh-CN" sz="4000" dirty="0">
                <a:solidFill>
                  <a:srgbClr val="77167C"/>
                </a:solidFill>
                <a:latin typeface="Impact" panose="020B0806030902050204" pitchFamily="34" charset="0"/>
                <a:ea typeface="宋体" panose="02010600030101010101" pitchFamily="2" charset="-122"/>
              </a:rPr>
              <a:t>02</a:t>
            </a:r>
            <a:endParaRPr lang="zh-CN" altLang="en-US" sz="4000" dirty="0">
              <a:solidFill>
                <a:srgbClr val="77167C"/>
              </a:solidFill>
              <a:latin typeface="Impact" panose="020B0806030902050204" pitchFamily="34" charset="0"/>
              <a:ea typeface="宋体" panose="02010600030101010101" pitchFamily="2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>
            <a:off x="5470666" y="3391561"/>
            <a:ext cx="732893" cy="707886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srgbClr val="77167C"/>
                </a:solidFill>
                <a:effectLst/>
                <a:uLnTx/>
                <a:uFillTx/>
                <a:latin typeface="Impact" panose="020B0806030902050204" pitchFamily="34" charset="0"/>
                <a:ea typeface="Impact Label" panose="02000000000000000000" pitchFamily="2" charset="0"/>
                <a:cs typeface="+mn-cs"/>
              </a:rPr>
              <a:t>03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77167C"/>
              </a:solidFill>
              <a:effectLst/>
              <a:uLnTx/>
              <a:uFillTx/>
              <a:latin typeface="Impact" panose="020B0806030902050204" pitchFamily="34" charset="0"/>
              <a:ea typeface="Impact Label" panose="02000000000000000000" pitchFamily="2" charset="0"/>
              <a:cs typeface="+mn-cs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156779" y="1610217"/>
            <a:ext cx="4398281" cy="27559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ct val="0"/>
              </a:spcBef>
            </a:pPr>
            <a:r>
              <a:rPr lang="en-US" altLang="zh-CN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Article background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ea typeface="+mn-ea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203559" y="2754118"/>
            <a:ext cx="4398281" cy="27699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Article method</a:t>
            </a:r>
          </a:p>
        </p:txBody>
      </p:sp>
      <p:sp>
        <p:nvSpPr>
          <p:cNvPr id="19" name="矩形 18"/>
          <p:cNvSpPr/>
          <p:nvPr/>
        </p:nvSpPr>
        <p:spPr>
          <a:xfrm>
            <a:off x="6217986" y="3823777"/>
            <a:ext cx="4398281" cy="338554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95000"/>
                    <a:lumOff val="5000"/>
                  </a:schemeClr>
                </a:solidFill>
                <a:effectLst/>
                <a:uLnTx/>
                <a:uFillTx/>
                <a:ea typeface="+mn-ea"/>
              </a:rPr>
              <a:t>Reproduction process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95000"/>
                  <a:lumOff val="5000"/>
                </a:schemeClr>
              </a:solidFill>
              <a:effectLst/>
              <a:uLnTx/>
              <a:uFillTx/>
              <a:ea typeface="+mn-ea"/>
            </a:endParaRPr>
          </a:p>
        </p:txBody>
      </p:sp>
      <p:sp>
        <p:nvSpPr>
          <p:cNvPr id="21" name="文本框 8"/>
          <p:cNvSpPr txBox="1"/>
          <p:nvPr/>
        </p:nvSpPr>
        <p:spPr>
          <a:xfrm>
            <a:off x="6189132" y="1253281"/>
            <a:ext cx="1620957" cy="3371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eaLnBrk="1" hangingPunct="1"/>
            <a:r>
              <a:rPr lang="zh-CN" altLang="en-US" sz="16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论文背景</a:t>
            </a:r>
          </a:p>
        </p:txBody>
      </p:sp>
      <p:sp>
        <p:nvSpPr>
          <p:cNvPr id="22" name="文本框 8"/>
          <p:cNvSpPr txBox="1"/>
          <p:nvPr/>
        </p:nvSpPr>
        <p:spPr>
          <a:xfrm>
            <a:off x="6203559" y="2393230"/>
            <a:ext cx="2176600" cy="33855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6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论文方法</a:t>
            </a:r>
          </a:p>
        </p:txBody>
      </p:sp>
      <p:sp>
        <p:nvSpPr>
          <p:cNvPr id="23" name="文本框 8"/>
          <p:cNvSpPr txBox="1"/>
          <p:nvPr/>
        </p:nvSpPr>
        <p:spPr>
          <a:xfrm>
            <a:off x="6165721" y="3464856"/>
            <a:ext cx="1620957" cy="338554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zh-CN" altLang="en-US" sz="16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复现过程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F54DD8F-9510-4DF3-BB97-69A33F7E3EE4}"/>
              </a:ext>
            </a:extLst>
          </p:cNvPr>
          <p:cNvSpPr txBox="1"/>
          <p:nvPr/>
        </p:nvSpPr>
        <p:spPr>
          <a:xfrm>
            <a:off x="5485093" y="4417180"/>
            <a:ext cx="73289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0" u="none" strike="noStrike" kern="1200" cap="none" spc="0" normalizeH="0" baseline="0" noProof="0" dirty="0">
                <a:ln>
                  <a:noFill/>
                </a:ln>
                <a:solidFill>
                  <a:srgbClr val="77167C"/>
                </a:solidFill>
                <a:effectLst/>
                <a:uLnTx/>
                <a:uFillTx/>
                <a:latin typeface="Impact" panose="020B0806030902050204" pitchFamily="34" charset="0"/>
                <a:ea typeface="Impact Label" panose="02000000000000000000" pitchFamily="2" charset="0"/>
                <a:cs typeface="+mn-cs"/>
              </a:rPr>
              <a:t>04</a:t>
            </a:r>
            <a:endParaRPr kumimoji="0" lang="zh-CN" altLang="en-US" sz="4000" b="0" i="0" u="none" strike="noStrike" kern="1200" cap="none" spc="0" normalizeH="0" baseline="0" noProof="0" dirty="0">
              <a:ln>
                <a:noFill/>
              </a:ln>
              <a:solidFill>
                <a:srgbClr val="77167C"/>
              </a:solidFill>
              <a:effectLst/>
              <a:uLnTx/>
              <a:uFillTx/>
              <a:latin typeface="Impact" panose="020B0806030902050204" pitchFamily="34" charset="0"/>
              <a:ea typeface="Impact Label" panose="02000000000000000000" pitchFamily="2" charset="0"/>
              <a:cs typeface="+mn-cs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F59948A-FB17-4498-8C7A-D4E49E6F4C5B}"/>
              </a:ext>
            </a:extLst>
          </p:cNvPr>
          <p:cNvSpPr txBox="1"/>
          <p:nvPr/>
        </p:nvSpPr>
        <p:spPr>
          <a:xfrm>
            <a:off x="6217986" y="4421474"/>
            <a:ext cx="156869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6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后续研究计划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rgbClr val="77167C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FC98810-28D2-4717-96FA-D39652AB861B}"/>
              </a:ext>
            </a:extLst>
          </p:cNvPr>
          <p:cNvSpPr txBox="1"/>
          <p:nvPr/>
        </p:nvSpPr>
        <p:spPr>
          <a:xfrm>
            <a:off x="6230115" y="4754936"/>
            <a:ext cx="403772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Follow up research plan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76">
            <a:extLst>
              <a:ext uri="{FF2B5EF4-FFF2-40B4-BE49-F238E27FC236}">
                <a16:creationId xmlns:a16="http://schemas.microsoft.com/office/drawing/2014/main" id="{22339C47-1A66-4984-897E-64271C102E38}"/>
              </a:ext>
            </a:extLst>
          </p:cNvPr>
          <p:cNvSpPr txBox="1"/>
          <p:nvPr/>
        </p:nvSpPr>
        <p:spPr>
          <a:xfrm>
            <a:off x="222896" y="142438"/>
            <a:ext cx="3353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 后续研究计划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0C326DE-61B1-438E-B490-8134A298FB2A}"/>
              </a:ext>
            </a:extLst>
          </p:cNvPr>
          <p:cNvSpPr txBox="1"/>
          <p:nvPr/>
        </p:nvSpPr>
        <p:spPr>
          <a:xfrm>
            <a:off x="222896" y="1285511"/>
            <a:ext cx="8133479" cy="1828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通过神经网络代替手动抽取特征，降低主观性和人力劳动。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与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tabular data fitting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的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baseline model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进行比较优化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通过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GAN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或者实验增加数据集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810273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6">
            <a:extLst>
              <a:ext uri="{FF2B5EF4-FFF2-40B4-BE49-F238E27FC236}">
                <a16:creationId xmlns:a16="http://schemas.microsoft.com/office/drawing/2014/main" id="{B819BB28-5BB1-4188-88AD-4BA99AE7B818}"/>
              </a:ext>
            </a:extLst>
          </p:cNvPr>
          <p:cNvSpPr txBox="1"/>
          <p:nvPr/>
        </p:nvSpPr>
        <p:spPr>
          <a:xfrm>
            <a:off x="222896" y="142438"/>
            <a:ext cx="3353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 后续研究计划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45CD3-5117-83FA-56D8-8362F631E173}"/>
              </a:ext>
            </a:extLst>
          </p:cNvPr>
          <p:cNvSpPr txBox="1"/>
          <p:nvPr/>
        </p:nvSpPr>
        <p:spPr>
          <a:xfrm>
            <a:off x="195103" y="929396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神经网络抽取特征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F5A06-CEA4-B053-1C72-84E9BF80259F}"/>
              </a:ext>
            </a:extLst>
          </p:cNvPr>
          <p:cNvSpPr txBox="1"/>
          <p:nvPr/>
        </p:nvSpPr>
        <p:spPr>
          <a:xfrm>
            <a:off x="119688" y="1716354"/>
            <a:ext cx="2953450" cy="39680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不使用手动抽取特征，直接使用神经网络抽取特征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基于</a:t>
            </a:r>
            <a:r>
              <a:rPr lang="en-US" altLang="zh-CN" sz="1600" dirty="0" err="1">
                <a:latin typeface="黑体" panose="02010609060101010101" pitchFamily="49" charset="-122"/>
                <a:ea typeface="黑体" panose="02010609060101010101" pitchFamily="49" charset="-122"/>
              </a:rPr>
              <a:t>pytorch</a:t>
            </a:r>
            <a:r>
              <a:rPr lang="en-US" altLang="zh-CN" sz="1600" dirty="0"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，对输入的配比直接关于过电位进行特征抽取。然后基于抽取的特征进行训练。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zh-CN" altLang="en-US" sz="1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得到的</a:t>
            </a:r>
            <a:r>
              <a:rPr lang="en-US" altLang="zh-CN" sz="1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RMSE</a:t>
            </a:r>
            <a:r>
              <a:rPr lang="zh-CN" altLang="en-US" sz="1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为</a:t>
            </a:r>
            <a:r>
              <a:rPr lang="en-US" altLang="zh-CN" sz="1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4.626</a:t>
            </a:r>
            <a:r>
              <a:rPr lang="zh-CN" altLang="en-US" sz="1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小于前文人工抽取特征得到的</a:t>
            </a:r>
            <a:r>
              <a:rPr lang="en-US" altLang="zh-CN" sz="1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6.96,</a:t>
            </a:r>
            <a:r>
              <a:rPr lang="zh-CN" altLang="en-US" sz="1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也小于论文中的随机森林得到的</a:t>
            </a:r>
            <a:r>
              <a:rPr lang="en-US" altLang="zh-CN" sz="16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6.48</a:t>
            </a: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。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CFE9FC2-0C57-E334-561C-AA6283337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5408" y="736079"/>
            <a:ext cx="8406630" cy="504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9123167"/>
      </p:ext>
    </p:extLst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6">
            <a:extLst>
              <a:ext uri="{FF2B5EF4-FFF2-40B4-BE49-F238E27FC236}">
                <a16:creationId xmlns:a16="http://schemas.microsoft.com/office/drawing/2014/main" id="{B819BB28-5BB1-4188-88AD-4BA99AE7B818}"/>
              </a:ext>
            </a:extLst>
          </p:cNvPr>
          <p:cNvSpPr txBox="1"/>
          <p:nvPr/>
        </p:nvSpPr>
        <p:spPr>
          <a:xfrm>
            <a:off x="222896" y="142438"/>
            <a:ext cx="3353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 后续研究计划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45CD3-5117-83FA-56D8-8362F631E173}"/>
              </a:ext>
            </a:extLst>
          </p:cNvPr>
          <p:cNvSpPr txBox="1"/>
          <p:nvPr/>
        </p:nvSpPr>
        <p:spPr>
          <a:xfrm>
            <a:off x="195103" y="92939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过电位预测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F5A06-CEA4-B053-1C72-84E9BF80259F}"/>
              </a:ext>
            </a:extLst>
          </p:cNvPr>
          <p:cNvSpPr txBox="1"/>
          <p:nvPr/>
        </p:nvSpPr>
        <p:spPr>
          <a:xfrm>
            <a:off x="119688" y="1716354"/>
            <a:ext cx="2849755" cy="1210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神经网络抽取特征进行过电位预测结果</a:t>
            </a:r>
            <a:r>
              <a:rPr lang="zh-CN" altLang="en-US" sz="16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分布更紧密，效果更好。</a:t>
            </a:r>
            <a:endParaRPr lang="en-US" altLang="zh-CN" sz="16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8250360-EDA8-63E5-F2FA-DA3191FBA6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1967" y="885444"/>
            <a:ext cx="4079651" cy="271976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96EEC26-D3B6-DC61-59A1-66476B5216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85369" y="3446856"/>
            <a:ext cx="4372845" cy="291523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36782C2-FBFF-3B36-11DA-8CC09C408C8A}"/>
              </a:ext>
            </a:extLst>
          </p:cNvPr>
          <p:cNvSpPr txBox="1"/>
          <p:nvPr/>
        </p:nvSpPr>
        <p:spPr>
          <a:xfrm>
            <a:off x="7990436" y="752664"/>
            <a:ext cx="2849755" cy="422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6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神经网络抽取特征</a:t>
            </a:r>
            <a:endParaRPr lang="en-US" altLang="zh-CN" sz="16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F63B736-1562-9D8B-8F8F-1A1E056F9F84}"/>
              </a:ext>
            </a:extLst>
          </p:cNvPr>
          <p:cNvSpPr txBox="1"/>
          <p:nvPr/>
        </p:nvSpPr>
        <p:spPr>
          <a:xfrm>
            <a:off x="8295357" y="3235644"/>
            <a:ext cx="2849755" cy="422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手动抽取特征</a:t>
            </a:r>
            <a:endParaRPr lang="en-US" altLang="zh-CN" sz="1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1A7418BD-03F8-648A-AC34-B069E6DA64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6987" y="2926685"/>
            <a:ext cx="5116895" cy="357143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BBDDA29F-B8F4-F073-47EC-955DFFEFD131}"/>
              </a:ext>
            </a:extLst>
          </p:cNvPr>
          <p:cNvSpPr txBox="1"/>
          <p:nvPr/>
        </p:nvSpPr>
        <p:spPr>
          <a:xfrm>
            <a:off x="3146785" y="2426114"/>
            <a:ext cx="2849755" cy="422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论文结果</a:t>
            </a:r>
            <a:endParaRPr lang="en-US" altLang="zh-CN" sz="1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9760571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76">
            <a:extLst>
              <a:ext uri="{FF2B5EF4-FFF2-40B4-BE49-F238E27FC236}">
                <a16:creationId xmlns:a16="http://schemas.microsoft.com/office/drawing/2014/main" id="{B819BB28-5BB1-4188-88AD-4BA99AE7B818}"/>
              </a:ext>
            </a:extLst>
          </p:cNvPr>
          <p:cNvSpPr txBox="1"/>
          <p:nvPr/>
        </p:nvSpPr>
        <p:spPr>
          <a:xfrm>
            <a:off x="222896" y="142438"/>
            <a:ext cx="33538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 后续研究计划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0245CD3-5117-83FA-56D8-8362F631E173}"/>
              </a:ext>
            </a:extLst>
          </p:cNvPr>
          <p:cNvSpPr txBox="1"/>
          <p:nvPr/>
        </p:nvSpPr>
        <p:spPr>
          <a:xfrm>
            <a:off x="195103" y="92939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过电位预测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DAF5A06-CEA4-B053-1C72-84E9BF80259F}"/>
              </a:ext>
            </a:extLst>
          </p:cNvPr>
          <p:cNvSpPr txBox="1"/>
          <p:nvPr/>
        </p:nvSpPr>
        <p:spPr>
          <a:xfrm>
            <a:off x="119688" y="1716354"/>
            <a:ext cx="2849755" cy="1998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600" dirty="0">
                <a:latin typeface="黑体" panose="02010609060101010101" pitchFamily="49" charset="-122"/>
                <a:ea typeface="黑体" panose="02010609060101010101" pitchFamily="49" charset="-122"/>
              </a:rPr>
              <a:t>使用新的模型绘制过电位关于金属成分配比的分布图。并与论文中的结果进行对比。</a:t>
            </a:r>
            <a:endParaRPr lang="en-US" altLang="zh-CN" sz="16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just">
              <a:lnSpc>
                <a:spcPct val="160000"/>
              </a:lnSpc>
            </a:pPr>
            <a:r>
              <a:rPr lang="zh-CN" altLang="en-US" sz="16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可以看出，两者的分布大致相同。</a:t>
            </a:r>
            <a:endParaRPr lang="en-US" altLang="zh-CN" sz="16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36782C2-FBFF-3B36-11DA-8CC09C408C8A}"/>
              </a:ext>
            </a:extLst>
          </p:cNvPr>
          <p:cNvSpPr txBox="1"/>
          <p:nvPr/>
        </p:nvSpPr>
        <p:spPr>
          <a:xfrm>
            <a:off x="7990436" y="814253"/>
            <a:ext cx="2849755" cy="422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60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神经网络抽取特征</a:t>
            </a:r>
            <a:endParaRPr lang="en-US" altLang="zh-CN" sz="160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BDDA29F-B8F4-F073-47EC-955DFFEFD131}"/>
              </a:ext>
            </a:extLst>
          </p:cNvPr>
          <p:cNvSpPr txBox="1"/>
          <p:nvPr/>
        </p:nvSpPr>
        <p:spPr>
          <a:xfrm>
            <a:off x="3854404" y="814252"/>
            <a:ext cx="2849755" cy="422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sz="1600" b="1" dirty="0">
                <a:latin typeface="黑体" panose="02010609060101010101" pitchFamily="49" charset="-122"/>
                <a:ea typeface="黑体" panose="02010609060101010101" pitchFamily="49" charset="-122"/>
              </a:rPr>
              <a:t>论文结果</a:t>
            </a:r>
            <a:endParaRPr lang="en-US" altLang="zh-CN" sz="16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77DEB67-31BB-74D4-1AC1-D88FD1B29A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9443" y="1716354"/>
            <a:ext cx="4384647" cy="3758268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5711C5E4-13A3-2106-0744-0C9B7CAFFF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4090" y="1236676"/>
            <a:ext cx="4384647" cy="4384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256831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标题 1"/>
          <p:cNvSpPr txBox="1"/>
          <p:nvPr/>
        </p:nvSpPr>
        <p:spPr>
          <a:xfrm>
            <a:off x="2381867" y="2614715"/>
            <a:ext cx="7382547" cy="104901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1pPr>
            <a:lvl2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2pPr>
            <a:lvl3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3pPr>
            <a:lvl4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4pPr>
            <a:lvl5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5pPr>
            <a:lvl6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6pPr>
            <a:lvl7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7pPr>
            <a:lvl8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8pPr>
            <a:lvl9pPr marL="0" marR="0" indent="0" algn="l" defTabSz="914400" rtl="0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Calibri Light" panose="020F0302020204030204"/>
                <a:ea typeface="Calibri Light" panose="020F0302020204030204"/>
                <a:cs typeface="Calibri Light" panose="020F0302020204030204"/>
                <a:sym typeface="Calibri Light" panose="020F0302020204030204"/>
              </a:defRPr>
            </a:lvl9pPr>
          </a:lstStyle>
          <a:p>
            <a:pPr algn="ctr" eaLnBrk="1" hangingPunct="1">
              <a:lnSpc>
                <a:spcPct val="100000"/>
              </a:lnSpc>
            </a:pPr>
            <a:r>
              <a:rPr lang="zh-CN" altLang="en-US" sz="6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</a:t>
            </a:r>
          </a:p>
        </p:txBody>
      </p:sp>
      <p:sp>
        <p:nvSpPr>
          <p:cNvPr id="10" name="副标题 2"/>
          <p:cNvSpPr txBox="1"/>
          <p:nvPr/>
        </p:nvSpPr>
        <p:spPr>
          <a:xfrm>
            <a:off x="1596739" y="3429000"/>
            <a:ext cx="8998521" cy="4694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CN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76"/>
          <p:cNvSpPr txBox="1"/>
          <p:nvPr/>
        </p:nvSpPr>
        <p:spPr>
          <a:xfrm>
            <a:off x="4618672" y="1735108"/>
            <a:ext cx="295465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</a:p>
        </p:txBody>
      </p:sp>
      <p:sp>
        <p:nvSpPr>
          <p:cNvPr id="27" name="矩形 26"/>
          <p:cNvSpPr/>
          <p:nvPr/>
        </p:nvSpPr>
        <p:spPr>
          <a:xfrm>
            <a:off x="4521082" y="3471985"/>
            <a:ext cx="31498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Article</a:t>
            </a: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background</a:t>
            </a:r>
            <a:endParaRPr lang="zh-CN" altLang="en-US" sz="2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76"/>
          <p:cNvSpPr txBox="1"/>
          <p:nvPr/>
        </p:nvSpPr>
        <p:spPr>
          <a:xfrm>
            <a:off x="4323049" y="2896442"/>
            <a:ext cx="354590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论文背景</a:t>
            </a:r>
          </a:p>
        </p:txBody>
      </p:sp>
    </p:spTree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6"/>
          <p:cNvSpPr txBox="1"/>
          <p:nvPr/>
        </p:nvSpPr>
        <p:spPr>
          <a:xfrm>
            <a:off x="222896" y="142438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论文背景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C058908-E476-450D-A725-7B798C8BBE1E}"/>
              </a:ext>
            </a:extLst>
          </p:cNvPr>
          <p:cNvSpPr txBox="1"/>
          <p:nvPr/>
        </p:nvSpPr>
        <p:spPr>
          <a:xfrm>
            <a:off x="0" y="769913"/>
            <a:ext cx="1190605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过电位（</a:t>
            </a:r>
            <a:r>
              <a:rPr lang="en-US" altLang="zh-CN" dirty="0"/>
              <a:t>η</a:t>
            </a:r>
            <a:r>
              <a:rPr lang="zh-CN" altLang="en-US" dirty="0"/>
              <a:t>）是指在催化反应过程中，催化反应达到一定电流密度（</a:t>
            </a:r>
            <a:r>
              <a:rPr lang="en-US" altLang="zh-CN" dirty="0" err="1"/>
              <a:t>i</a:t>
            </a:r>
            <a:r>
              <a:rPr lang="zh-CN" altLang="en-US" dirty="0"/>
              <a:t>）时所需实际电压（</a:t>
            </a:r>
            <a:r>
              <a:rPr lang="en-US" altLang="zh-CN" dirty="0" err="1"/>
              <a:t>E</a:t>
            </a:r>
            <a:r>
              <a:rPr lang="en-US" altLang="zh-CN" baseline="-25000" dirty="0" err="1"/>
              <a:t>i</a:t>
            </a:r>
            <a:r>
              <a:rPr lang="zh-CN" altLang="en-US" dirty="0"/>
              <a:t>）超过理论电压（</a:t>
            </a:r>
            <a:r>
              <a:rPr lang="en-US" altLang="zh-CN" dirty="0"/>
              <a:t>E</a:t>
            </a:r>
            <a:r>
              <a:rPr lang="en-US" altLang="zh-CN" baseline="-25000" dirty="0"/>
              <a:t>t</a:t>
            </a:r>
            <a:r>
              <a:rPr lang="zh-CN" altLang="en-US" dirty="0"/>
              <a:t>）的部分。</a:t>
            </a:r>
          </a:p>
          <a:p>
            <a:r>
              <a:rPr lang="zh-CN" altLang="en-US" dirty="0"/>
              <a:t>    基本计算公式为：</a:t>
            </a:r>
            <a:r>
              <a:rPr lang="en-US" altLang="zh-CN" b="1" dirty="0" err="1"/>
              <a:t>η</a:t>
            </a:r>
            <a:r>
              <a:rPr lang="en-US" altLang="zh-CN" b="1" baseline="-25000" dirty="0" err="1"/>
              <a:t>i</a:t>
            </a:r>
            <a:r>
              <a:rPr lang="zh-CN" altLang="en-US" b="1" dirty="0"/>
              <a:t> </a:t>
            </a:r>
            <a:r>
              <a:rPr lang="en-US" altLang="zh-CN" b="1" dirty="0"/>
              <a:t>= </a:t>
            </a:r>
            <a:r>
              <a:rPr lang="en-US" altLang="zh-CN" b="1" dirty="0" err="1"/>
              <a:t>E</a:t>
            </a:r>
            <a:r>
              <a:rPr lang="en-US" altLang="zh-CN" b="1" baseline="-25000" dirty="0" err="1"/>
              <a:t>i</a:t>
            </a:r>
            <a:r>
              <a:rPr lang="zh-CN" altLang="en-US" b="1" dirty="0"/>
              <a:t> </a:t>
            </a:r>
            <a:r>
              <a:rPr lang="en-US" altLang="zh-CN" b="1" dirty="0"/>
              <a:t>– E</a:t>
            </a:r>
            <a:r>
              <a:rPr lang="en-US" altLang="zh-CN" b="1" baseline="-25000" dirty="0"/>
              <a:t>t</a:t>
            </a:r>
            <a:r>
              <a:rPr lang="zh-CN" altLang="en-US" b="1" dirty="0"/>
              <a:t>   （</a:t>
            </a:r>
            <a:r>
              <a:rPr lang="en-US" altLang="zh-CN" b="1" dirty="0"/>
              <a:t>1</a:t>
            </a:r>
            <a:r>
              <a:rPr lang="zh-CN" altLang="en-US" b="1" dirty="0"/>
              <a:t>）</a:t>
            </a:r>
            <a:endParaRPr lang="zh-CN" altLang="en-US" dirty="0"/>
          </a:p>
          <a:p>
            <a:r>
              <a:rPr lang="zh-CN" altLang="en-US" b="1" dirty="0"/>
              <a:t>    过电位</a:t>
            </a:r>
            <a:r>
              <a:rPr lang="en-US" altLang="zh-CN" b="1" dirty="0"/>
              <a:t>η</a:t>
            </a:r>
            <a:r>
              <a:rPr lang="zh-CN" altLang="en-US" b="1" dirty="0"/>
              <a:t>是衡量催化剂催化活性的重要参数。</a:t>
            </a:r>
            <a:r>
              <a:rPr lang="en-US" altLang="zh-CN" b="1" dirty="0"/>
              <a:t>η</a:t>
            </a:r>
            <a:r>
              <a:rPr lang="zh-CN" altLang="en-US" b="1" dirty="0"/>
              <a:t>值越小，电流密度所需的实际电压越低，耗能相对越小，催化活性越高。</a:t>
            </a:r>
            <a:endParaRPr lang="zh-CN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E7D1EA-553C-F763-827C-97FF8EE9B1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7476" y="2750270"/>
            <a:ext cx="4115116" cy="333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76"/>
          <p:cNvSpPr txBox="1"/>
          <p:nvPr/>
        </p:nvSpPr>
        <p:spPr>
          <a:xfrm>
            <a:off x="222896" y="142438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</a:t>
            </a:r>
            <a:r>
              <a:rPr lang="en-US" altLang="zh-CN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论文背景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10040295" y="1059671"/>
            <a:ext cx="1547562" cy="410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第一性原理</a:t>
            </a:r>
            <a:endParaRPr lang="en-US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901D557-5C7A-E039-4374-79CEF363208A}"/>
              </a:ext>
            </a:extLst>
          </p:cNvPr>
          <p:cNvSpPr txBox="1"/>
          <p:nvPr/>
        </p:nvSpPr>
        <p:spPr>
          <a:xfrm>
            <a:off x="451753" y="938284"/>
            <a:ext cx="95885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常用于</a:t>
            </a:r>
            <a:r>
              <a:rPr lang="en-US" altLang="zh-CN" dirty="0"/>
              <a:t>OER</a:t>
            </a:r>
            <a:r>
              <a:rPr lang="zh-CN" altLang="en-US" dirty="0"/>
              <a:t>反应的催化剂为贵金属</a:t>
            </a:r>
            <a:r>
              <a:rPr lang="en-US" altLang="zh-CN" dirty="0"/>
              <a:t>(Ru, </a:t>
            </a:r>
            <a:r>
              <a:rPr lang="en-US" altLang="zh-CN" dirty="0" err="1"/>
              <a:t>Ir</a:t>
            </a:r>
            <a:r>
              <a:rPr lang="en-US" altLang="zh-CN" dirty="0"/>
              <a:t>), </a:t>
            </a:r>
            <a:r>
              <a:rPr lang="zh-CN" altLang="en-US" dirty="0"/>
              <a:t>但是产量低价格昂贵。由过渡态金属</a:t>
            </a:r>
            <a:r>
              <a:rPr lang="en-US" altLang="zh-CN" dirty="0" err="1"/>
              <a:t>Ni,Fe,Co</a:t>
            </a:r>
            <a:r>
              <a:rPr lang="zh-CN" altLang="en-US" dirty="0"/>
              <a:t>组成的氧化物</a:t>
            </a:r>
            <a:r>
              <a:rPr lang="en-US" altLang="zh-CN" dirty="0"/>
              <a:t>(Ni-Fe-Co)Ox </a:t>
            </a:r>
            <a:r>
              <a:rPr lang="zh-CN" altLang="en-US" dirty="0"/>
              <a:t>也是一种有效的催化剂。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82EF244-34A3-EF76-610A-0C73BBCF8ABE}"/>
              </a:ext>
            </a:extLst>
          </p:cNvPr>
          <p:cNvGrpSpPr/>
          <p:nvPr/>
        </p:nvGrpSpPr>
        <p:grpSpPr>
          <a:xfrm>
            <a:off x="1737411" y="2580041"/>
            <a:ext cx="7585698" cy="2595275"/>
            <a:chOff x="4480611" y="3230642"/>
            <a:chExt cx="6869606" cy="2000099"/>
          </a:xfrm>
        </p:grpSpPr>
        <p:sp>
          <p:nvSpPr>
            <p:cNvPr id="15" name="文本框 14"/>
            <p:cNvSpPr txBox="1"/>
            <p:nvPr/>
          </p:nvSpPr>
          <p:spPr>
            <a:xfrm>
              <a:off x="9805456" y="4787810"/>
              <a:ext cx="1544761" cy="38125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拟合势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0311202" y="4196489"/>
              <a:ext cx="428625" cy="1008597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解决方法</a:t>
              </a:r>
              <a:endParaRPr lang="zh-CN" altLang="en-US" sz="1600" b="1" dirty="0"/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" name="文本框 3">
                  <a:extLst>
                    <a:ext uri="{FF2B5EF4-FFF2-40B4-BE49-F238E27FC236}">
                      <a16:creationId xmlns:a16="http://schemas.microsoft.com/office/drawing/2014/main" id="{E9629880-CCB4-5848-779C-8C3A3F728907}"/>
                    </a:ext>
                  </a:extLst>
                </p:cNvPr>
                <p:cNvSpPr txBox="1"/>
                <p:nvPr/>
              </p:nvSpPr>
              <p:spPr>
                <a:xfrm>
                  <a:off x="4480611" y="4645966"/>
                  <a:ext cx="3538162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ctrlPr>
                              <a:rPr lang="en-US" altLang="zh-CN" sz="3200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3200" b="0" i="1" smtClean="0">
                                <a:latin typeface="Cambria Math" panose="02040503050406030204" pitchFamily="18" charset="0"/>
                              </a:rPr>
                              <m:t>𝑁</m:t>
                            </m:r>
                            <m:sSub>
                              <m:sSubPr>
                                <m:ctrlPr>
                                  <a:rPr lang="en-US" altLang="zh-CN" sz="3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3200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e>
                              <m:sub>
                                <m:r>
                                  <a:rPr lang="en-US" altLang="zh-CN" sz="3200" b="0" i="1" smtClean="0">
                                    <a:latin typeface="Cambria Math" panose="02040503050406030204" pitchFamily="18" charset="0"/>
                                  </a:rPr>
                                  <m:t>𝑎</m:t>
                                </m:r>
                              </m:sub>
                            </m:sSub>
                            <m:r>
                              <a:rPr lang="en-US" altLang="zh-CN" sz="3200" b="0" i="1" smtClean="0">
                                <a:latin typeface="Cambria Math" panose="02040503050406030204" pitchFamily="18" charset="0"/>
                              </a:rPr>
                              <m:t>𝐹</m:t>
                            </m:r>
                            <m:sSub>
                              <m:sSubPr>
                                <m:ctrlPr>
                                  <a:rPr lang="en-US" altLang="zh-CN" sz="3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3200" b="0" i="1" smtClean="0">
                                    <a:latin typeface="Cambria Math" panose="02040503050406030204" pitchFamily="18" charset="0"/>
                                  </a:rPr>
                                  <m:t>𝑒</m:t>
                                </m:r>
                              </m:e>
                              <m:sub>
                                <m:r>
                                  <a:rPr lang="en-US" altLang="zh-CN" sz="3200" b="0" i="1" smtClean="0">
                                    <a:latin typeface="Cambria Math" panose="02040503050406030204" pitchFamily="18" charset="0"/>
                                  </a:rPr>
                                  <m:t>𝑏</m:t>
                                </m:r>
                              </m:sub>
                            </m:sSub>
                            <m:r>
                              <a:rPr lang="en-US" altLang="zh-CN" sz="3200" b="0" i="1" smtClean="0">
                                <a:latin typeface="Cambria Math" panose="02040503050406030204" pitchFamily="18" charset="0"/>
                              </a:rPr>
                              <m:t>𝐶</m:t>
                            </m:r>
                            <m:sSub>
                              <m:sSubPr>
                                <m:ctrlPr>
                                  <a:rPr lang="en-US" altLang="zh-CN" sz="32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zh-CN" sz="3200" b="0" i="1" smtClean="0">
                                    <a:latin typeface="Cambria Math" panose="02040503050406030204" pitchFamily="18" charset="0"/>
                                  </a:rPr>
                                  <m:t>𝑜</m:t>
                                </m:r>
                              </m:e>
                              <m:sub>
                                <m:r>
                                  <a:rPr lang="en-US" altLang="zh-CN" sz="3200" b="0" i="1" smtClean="0">
                                    <a:latin typeface="Cambria Math" panose="02040503050406030204" pitchFamily="18" charset="0"/>
                                  </a:rPr>
                                  <m:t>𝑐</m:t>
                                </m:r>
                              </m:sub>
                            </m:sSub>
                          </m:e>
                        </m:d>
                        <m:sSub>
                          <m:sSubPr>
                            <m:ctrlPr>
                              <a:rPr lang="en-US" altLang="zh-CN" sz="3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3200" b="0" i="1" smtClean="0">
                                <a:latin typeface="Cambria Math" panose="02040503050406030204" pitchFamily="18" charset="0"/>
                              </a:rPr>
                              <m:t>𝑂</m:t>
                            </m:r>
                          </m:e>
                          <m:sub>
                            <m:r>
                              <a:rPr lang="en-US" altLang="zh-CN" sz="3200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sub>
                        </m:sSub>
                        <m:r>
                          <a:rPr lang="en-US" altLang="zh-CN" sz="3200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oMath>
                    </m:oMathPara>
                  </a14:m>
                  <a:endParaRPr lang="zh-CN" altLang="en-US" sz="3200" dirty="0"/>
                </a:p>
              </p:txBody>
            </p:sp>
          </mc:Choice>
          <mc:Fallback xmlns="">
            <p:sp>
              <p:nvSpPr>
                <p:cNvPr id="4" name="文本框 3">
                  <a:extLst>
                    <a:ext uri="{FF2B5EF4-FFF2-40B4-BE49-F238E27FC236}">
                      <a16:creationId xmlns:a16="http://schemas.microsoft.com/office/drawing/2014/main" id="{E9629880-CCB4-5848-779C-8C3A3F728907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480611" y="4645966"/>
                  <a:ext cx="3538162" cy="584775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195C9353-AA97-91C2-B6B5-2FE42E6E3FD4}"/>
                </a:ext>
              </a:extLst>
            </p:cNvPr>
            <p:cNvSpPr txBox="1"/>
            <p:nvPr/>
          </p:nvSpPr>
          <p:spPr>
            <a:xfrm>
              <a:off x="8603630" y="4644117"/>
              <a:ext cx="2281287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/>
                <a:t>过电位</a:t>
              </a:r>
            </a:p>
          </p:txBody>
        </p:sp>
        <p:cxnSp>
          <p:nvCxnSpPr>
            <p:cNvPr id="9" name="直接箭头连接符 8">
              <a:extLst>
                <a:ext uri="{FF2B5EF4-FFF2-40B4-BE49-F238E27FC236}">
                  <a16:creationId xmlns:a16="http://schemas.microsoft.com/office/drawing/2014/main" id="{219822E2-72EA-C311-430F-79A3E647BF41}"/>
                </a:ext>
              </a:extLst>
            </p:cNvPr>
            <p:cNvCxnSpPr>
              <a:cxnSpLocks/>
            </p:cNvCxnSpPr>
            <p:nvPr/>
          </p:nvCxnSpPr>
          <p:spPr>
            <a:xfrm>
              <a:off x="9953509" y="4645966"/>
              <a:ext cx="0" cy="428727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连接符: 曲线 12">
              <a:extLst>
                <a:ext uri="{FF2B5EF4-FFF2-40B4-BE49-F238E27FC236}">
                  <a16:creationId xmlns:a16="http://schemas.microsoft.com/office/drawing/2014/main" id="{76920AF8-A747-8F4D-DD6C-FD71952F7414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 rot="5400000" flipH="1" flipV="1">
              <a:off x="8000158" y="2900001"/>
              <a:ext cx="12700" cy="3488232"/>
            </a:xfrm>
            <a:prstGeom prst="curvedConnector3">
              <a:avLst>
                <a:gd name="adj1" fmla="val 6698969"/>
              </a:avLst>
            </a:prstGeom>
            <a:ln w="381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C1DEAF87-BAAE-648E-0F6F-BAB00C77A711}"/>
                </a:ext>
              </a:extLst>
            </p:cNvPr>
            <p:cNvSpPr txBox="1"/>
            <p:nvPr/>
          </p:nvSpPr>
          <p:spPr>
            <a:xfrm>
              <a:off x="6436051" y="3230642"/>
              <a:ext cx="340521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通过调整催化剂不同元素的占比可以达到降低</a:t>
              </a:r>
              <a:r>
                <a:rPr lang="en-US" altLang="zh-CN" dirty="0"/>
                <a:t>OER</a:t>
              </a:r>
              <a:r>
                <a:rPr lang="zh-CN" altLang="en-US" dirty="0"/>
                <a:t>反应的过电位。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043709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76"/>
          <p:cNvSpPr txBox="1"/>
          <p:nvPr/>
        </p:nvSpPr>
        <p:spPr>
          <a:xfrm>
            <a:off x="4617068" y="1735108"/>
            <a:ext cx="295786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</a:t>
            </a:r>
          </a:p>
        </p:txBody>
      </p:sp>
      <p:sp>
        <p:nvSpPr>
          <p:cNvPr id="27" name="矩形 26"/>
          <p:cNvSpPr/>
          <p:nvPr/>
        </p:nvSpPr>
        <p:spPr>
          <a:xfrm>
            <a:off x="4839956" y="3471985"/>
            <a:ext cx="25120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en-US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Article method</a:t>
            </a:r>
          </a:p>
        </p:txBody>
      </p:sp>
      <p:sp>
        <p:nvSpPr>
          <p:cNvPr id="28" name="TextBox 76"/>
          <p:cNvSpPr txBox="1"/>
          <p:nvPr/>
        </p:nvSpPr>
        <p:spPr>
          <a:xfrm>
            <a:off x="4323049" y="2896442"/>
            <a:ext cx="354590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77167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论文方法</a:t>
            </a:r>
          </a:p>
        </p:txBody>
      </p:sp>
    </p:spTree>
    <p:extLst>
      <p:ext uri="{BB962C8B-B14F-4D97-AF65-F5344CB8AC3E}">
        <p14:creationId xmlns:p14="http://schemas.microsoft.com/office/powerpoint/2010/main" val="1210247392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76"/>
          <p:cNvSpPr txBox="1"/>
          <p:nvPr/>
        </p:nvSpPr>
        <p:spPr>
          <a:xfrm>
            <a:off x="241750" y="123584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第二部分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论文方法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B0A0965-7FE8-1A56-B300-A8D748FEE497}"/>
              </a:ext>
            </a:extLst>
          </p:cNvPr>
          <p:cNvSpPr txBox="1"/>
          <p:nvPr/>
        </p:nvSpPr>
        <p:spPr>
          <a:xfrm>
            <a:off x="195103" y="103260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特征抽取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1FF2722-A9B8-37A6-A0BB-BE2E5AAE3421}"/>
              </a:ext>
            </a:extLst>
          </p:cNvPr>
          <p:cNvSpPr txBox="1"/>
          <p:nvPr/>
        </p:nvSpPr>
        <p:spPr>
          <a:xfrm>
            <a:off x="72554" y="1391814"/>
            <a:ext cx="2738250" cy="4895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60000"/>
              </a:lnSpc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本文基于</a:t>
            </a:r>
            <a:r>
              <a:rPr lang="en-US" altLang="zh-CN" dirty="0" err="1">
                <a:latin typeface="黑体" panose="02010609060101010101" pitchFamily="49" charset="-122"/>
                <a:ea typeface="黑体" panose="02010609060101010101" pitchFamily="49" charset="-122"/>
              </a:rPr>
              <a:t>Fi,Ni,Co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三种元素的配比作为基础，</a:t>
            </a:r>
            <a:r>
              <a:rPr lang="zh-CN" altLang="en-US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人工抽取了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诸如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价电子数、相对原子质量、原子序数、原子半径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非键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、共价半径、电离能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第一键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、电子亲和能、电负性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鲍林尺度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和最外层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轨道电子数</a:t>
            </a:r>
            <a:r>
              <a:rPr lang="zh-CN" altLang="en-US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等特征作为输入。并分析了不同特征和过电位的关系。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C720EB2-5938-367E-4D5A-9EF23094E2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3353" y="816274"/>
            <a:ext cx="7164440" cy="1983488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93E8E23-CB5C-9196-E6F2-6CAEE82DE4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10804" y="2799762"/>
            <a:ext cx="5372148" cy="3654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7358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76"/>
          <p:cNvSpPr txBox="1"/>
          <p:nvPr/>
        </p:nvSpPr>
        <p:spPr>
          <a:xfrm>
            <a:off x="241750" y="123584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第二部分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论文方法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B0A0965-7FE8-1A56-B300-A8D748FEE497}"/>
              </a:ext>
            </a:extLst>
          </p:cNvPr>
          <p:cNvSpPr txBox="1"/>
          <p:nvPr/>
        </p:nvSpPr>
        <p:spPr>
          <a:xfrm>
            <a:off x="195103" y="929396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模型拟合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1FF2722-A9B8-37A6-A0BB-BE2E5AAE3421}"/>
              </a:ext>
            </a:extLst>
          </p:cNvPr>
          <p:cNvSpPr txBox="1"/>
          <p:nvPr/>
        </p:nvSpPr>
        <p:spPr>
          <a:xfrm>
            <a:off x="72553" y="1391814"/>
            <a:ext cx="4112948" cy="48956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在手动抽取特征后，本文基于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带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L1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L2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的随机梯度下降回归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(SGDR)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，套索回归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(lasso)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，弹性网回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ElasticNet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，多层处理器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(MLP)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，树回归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TreeR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 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Adaboost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回归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AdaBR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，梯度增强回归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(GBR)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，随机森林回归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(RFR)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，逻辑回归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LogisticR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，核脊回归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KernelRidge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，贝叶斯岭回归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en-US" altLang="zh-CN" b="0" i="0" dirty="0" err="1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BayesRidge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，径向基函数核支持向量回归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(SVR)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k-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最近邻回归</a:t>
            </a:r>
            <a:r>
              <a:rPr lang="en-US" altLang="zh-CN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(KNR)</a:t>
            </a:r>
            <a:r>
              <a:rPr lang="zh-CN" altLang="en-US" b="0" i="0" dirty="0">
                <a:solidFill>
                  <a:srgbClr val="000000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rPr>
              <a:t>等方法进行了回归拟合和效果评价。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07E47D1-B283-93DA-B836-9D7022B8E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575" y="1524763"/>
            <a:ext cx="5681557" cy="462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85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76"/>
          <p:cNvSpPr txBox="1"/>
          <p:nvPr/>
        </p:nvSpPr>
        <p:spPr>
          <a:xfrm>
            <a:off x="241750" y="123584"/>
            <a:ext cx="27382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第二部分</a:t>
            </a:r>
            <a:r>
              <a:rPr kumimoji="0" lang="en-US" altLang="zh-CN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</a:t>
            </a:r>
            <a:r>
              <a: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论文方法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B0A0965-7FE8-1A56-B300-A8D748FEE497}"/>
              </a:ext>
            </a:extLst>
          </p:cNvPr>
          <p:cNvSpPr txBox="1"/>
          <p:nvPr/>
        </p:nvSpPr>
        <p:spPr>
          <a:xfrm>
            <a:off x="195103" y="929396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/>
              <a:t>过电位预测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1FF2722-A9B8-37A6-A0BB-BE2E5AAE3421}"/>
              </a:ext>
            </a:extLst>
          </p:cNvPr>
          <p:cNvSpPr txBox="1"/>
          <p:nvPr/>
        </p:nvSpPr>
        <p:spPr>
          <a:xfrm>
            <a:off x="0" y="1500072"/>
            <a:ext cx="2738250" cy="31228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</a:pP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基于前文中的机器学习的模型，选取了其中误差最小的模型（随机森林）进行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次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k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折交叉验证重新训练作为最后的模型来进行预测，并给出了不同金属配比预测的过电位分布图。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558D357-6DA4-9EE1-685A-9026E4E7DA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365" y="1828801"/>
            <a:ext cx="4894696" cy="341635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3C16436-DC58-19E5-7323-F38DAE783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3175" y="1574277"/>
            <a:ext cx="4384647" cy="3758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835840"/>
      </p:ext>
    </p:extLst>
  </p:cSld>
  <p:clrMapOvr>
    <a:masterClrMapping/>
  </p:clrMapOvr>
</p:sld>
</file>

<file path=ppt/theme/theme1.xml><?xml version="1.0" encoding="utf-8"?>
<a:theme xmlns:a="http://schemas.openxmlformats.org/drawingml/2006/main" name="白色正文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5004</TotalTime>
  <Words>1096</Words>
  <Application>Microsoft Office PowerPoint</Application>
  <PresentationFormat>宽屏</PresentationFormat>
  <Paragraphs>121</Paragraphs>
  <Slides>24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24</vt:i4>
      </vt:variant>
    </vt:vector>
  </HeadingPairs>
  <TitlesOfParts>
    <vt:vector size="38" baseType="lpstr">
      <vt:lpstr>等线</vt:lpstr>
      <vt:lpstr>等线 Light</vt:lpstr>
      <vt:lpstr>黑体</vt:lpstr>
      <vt:lpstr>华文楷体</vt:lpstr>
      <vt:lpstr>宋体</vt:lpstr>
      <vt:lpstr>微软雅黑</vt:lpstr>
      <vt:lpstr>Arial</vt:lpstr>
      <vt:lpstr>Calibri Light</vt:lpstr>
      <vt:lpstr>Cambria Math</vt:lpstr>
      <vt:lpstr>Impact</vt:lpstr>
      <vt:lpstr>Times New Roman</vt:lpstr>
      <vt:lpstr>白色正文</vt:lpstr>
      <vt:lpstr>1_自定义设计方案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 Yufeng</dc:creator>
  <cp:lastModifiedBy>丁 力</cp:lastModifiedBy>
  <cp:revision>230</cp:revision>
  <dcterms:created xsi:type="dcterms:W3CDTF">2019-01-21T04:49:00Z</dcterms:created>
  <dcterms:modified xsi:type="dcterms:W3CDTF">2022-11-21T13:12:10Z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